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6" r:id="rId6"/>
    <p:sldId id="276" r:id="rId7"/>
    <p:sldId id="278" r:id="rId8"/>
    <p:sldId id="279" r:id="rId9"/>
    <p:sldId id="287" r:id="rId10"/>
    <p:sldId id="288" r:id="rId11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F182E5-CF28-4E41-8B03-8BD0D7B52101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23/05/61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7301463-8B60-447F-9B0E-8CF1B1119EF1}" type="datetime1">
              <a:rPr lang="th-TH" smtClean="0"/>
              <a:pPr/>
              <a:t>23/05/61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534C2EF-8A97-4DAF-B099-E567883644D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566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332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9998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276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503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ตัวแทนข้อความ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ห้า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9" name="ตัวแทนรูปภาพ 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0" name="รูปแบบอิสระ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1" name="ตัวแทนรูปภาพ 1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4" name="รูปแบบอิสระ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รูปแบบอิสระ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1" name="ตัวแทนรูปภาพ 2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DE7C-8FC9-4E92-92B7-4B01EA7E8C71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02710-D67A-437F-AEBF-9F078BF83B3B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87105-41F5-4619-B74B-5044DA6ACFC8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1CC340-4BCA-4F16-89ED-096807C93964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33E50-0CE0-4AB4-8E79-D796C1F252CC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CF74E7-4BFE-446C-85E2-490D398D40EA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BE30A3-F3D1-4C2F-AD01-FDF7CFEA9FB9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29B37-A27F-49A5-B1ED-927D17D7B965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12" name="ตัวแทนรูปภาพ 11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80653-4628-4CA1-A165-70D47A21DA78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6A4E83-570A-48F7-8364-D78B366D8867}" type="datetime1">
              <a:rPr lang="th-TH" smtClean="0"/>
              <a:t>23/05/61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89D71E3-7D81-4C24-B9D8-6B108755C64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audio" Target="../media/audio2.wav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gif"/><Relationship Id="rId5" Type="http://schemas.openxmlformats.org/officeDocument/2006/relationships/image" Target="../media/image12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gif"/><Relationship Id="rId5" Type="http://schemas.openxmlformats.org/officeDocument/2006/relationships/image" Target="../media/image12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audio2.wav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gif"/><Relationship Id="rId5" Type="http://schemas.openxmlformats.org/officeDocument/2006/relationships/image" Target="../media/image13.jpg"/><Relationship Id="rId10" Type="http://schemas.openxmlformats.org/officeDocument/2006/relationships/slide" Target="slide1.xml"/><Relationship Id="rId4" Type="http://schemas.openxmlformats.org/officeDocument/2006/relationships/audio" Target="../media/audio1.wav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ถ้าคิดว่าคุณแน่ อย่าแพ้เรานะ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Let’s go to KM World!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EC9484CA-2A33-4A90-AA8A-64F0B084199D}"/>
              </a:ext>
            </a:extLst>
          </p:cNvPr>
          <p:cNvSpPr txBox="1"/>
          <p:nvPr/>
        </p:nvSpPr>
        <p:spPr>
          <a:xfrm>
            <a:off x="6384032" y="5877272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มาเริ่มกันเลย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คะ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0"/>
          <p:cNvSpPr>
            <a:spLocks noGrp="1"/>
          </p:cNvSpPr>
          <p:nvPr>
            <p:ph type="title"/>
          </p:nvPr>
        </p:nvSpPr>
        <p:spPr>
          <a:xfrm>
            <a:off x="675372" y="5735101"/>
            <a:ext cx="8115419" cy="701674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2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 ระบบนี้ ระบบไหนมีแต่องค์ความรู้ที่แบ่งปันเฉพาะคน วว. 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quarter" idx="14"/>
          </p:nvPr>
        </p:nvSpPr>
        <p:spPr>
          <a:xfrm>
            <a:off x="239195" y="5125501"/>
            <a:ext cx="4738138" cy="609600"/>
          </a:xfrm>
        </p:spPr>
        <p:txBody>
          <a:bodyPr rtlCol="0">
            <a:noAutofit/>
          </a:bodyPr>
          <a:lstStyle/>
          <a:p>
            <a:pPr algn="ctr" rtl="0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ระบบห้องสมุดอิเล็กทรอนิกส์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(E-Library)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16"/>
          </p:nvPr>
        </p:nvSpPr>
        <p:spPr>
          <a:xfrm>
            <a:off x="4943872" y="5125502"/>
            <a:ext cx="6063062" cy="701673"/>
          </a:xfrm>
        </p:spPr>
        <p:txBody>
          <a:bodyPr rtlCol="0">
            <a:normAutofit/>
          </a:bodyPr>
          <a:lstStyle/>
          <a:p>
            <a:pPr rtl="0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บทความความรู้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KM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ภายใน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(KM Intranet)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12" name="ตัวแทนรูปภาพ 11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="" xmlns:a16="http://schemas.microsoft.com/office/drawing/2014/main" id="{6094969C-D345-490A-BF1F-BD0E62B7B3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22613" r="22613"/>
          <a:stretch>
            <a:fillRect/>
          </a:stretch>
        </p:blipFill>
        <p:spPr/>
      </p:pic>
      <p:pic>
        <p:nvPicPr>
          <p:cNvPr id="14" name="ตัวแทนรูปภาพ 13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="" xmlns:a16="http://schemas.microsoft.com/office/drawing/2014/main" id="{D376A108-BB50-4769-9815-76A30D2D10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22613" r="22613"/>
          <a:stretch>
            <a:fillRect/>
          </a:stretch>
        </p:blipFill>
        <p:spPr>
          <a:xfrm>
            <a:off x="5505546" y="1113021"/>
            <a:ext cx="3638453" cy="3750319"/>
          </a:xfrm>
        </p:spPr>
      </p:pic>
      <p:sp>
        <p:nvSpPr>
          <p:cNvPr id="15" name="กล่องข้อความ 14">
            <a:extLst>
              <a:ext uri="{FF2B5EF4-FFF2-40B4-BE49-F238E27FC236}">
                <a16:creationId xmlns="" xmlns:a16="http://schemas.microsoft.com/office/drawing/2014/main" id="{F4043BAB-5E60-4371-AF48-EA91A566BC9C}"/>
              </a:ext>
            </a:extLst>
          </p:cNvPr>
          <p:cNvSpPr txBox="1"/>
          <p:nvPr/>
        </p:nvSpPr>
        <p:spPr>
          <a:xfrm>
            <a:off x="9612724" y="3868343"/>
            <a:ext cx="18002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E-Library</a:t>
            </a:r>
            <a:endParaRPr lang="th-TH" sz="44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="" xmlns:a16="http://schemas.microsoft.com/office/drawing/2014/main" id="{59B27A4D-65FB-4F97-A34C-0928AB417E4E}"/>
              </a:ext>
            </a:extLst>
          </p:cNvPr>
          <p:cNvSpPr txBox="1"/>
          <p:nvPr/>
        </p:nvSpPr>
        <p:spPr>
          <a:xfrm>
            <a:off x="9612724" y="4795888"/>
            <a:ext cx="2236348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KM Intranet</a:t>
            </a:r>
            <a:endParaRPr lang="th-TH" sz="44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="" xmlns:a16="http://schemas.microsoft.com/office/drawing/2014/main" id="{5064AAFD-4575-477E-9379-0DD5444C8BBB}"/>
              </a:ext>
            </a:extLst>
          </p:cNvPr>
          <p:cNvSpPr txBox="1"/>
          <p:nvPr/>
        </p:nvSpPr>
        <p:spPr>
          <a:xfrm>
            <a:off x="9638662" y="5723433"/>
            <a:ext cx="223634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ถูกทั้งคู่</a:t>
            </a:r>
          </a:p>
        </p:txBody>
      </p:sp>
      <p:pic>
        <p:nvPicPr>
          <p:cNvPr id="18" name="รูปภาพ 17">
            <a:extLst>
              <a:ext uri="{FF2B5EF4-FFF2-40B4-BE49-F238E27FC236}">
                <a16:creationId xmlns="" xmlns:a16="http://schemas.microsoft.com/office/drawing/2014/main" id="{1BE80895-BE79-4F4D-9AC4-EE707C46F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4483" y="4734609"/>
            <a:ext cx="861921" cy="861921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FFE27158-ED46-43F6-B7B8-68C73E9BE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9569" y="5642769"/>
            <a:ext cx="861920" cy="861920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1E5453B1-191E-42B9-A43B-A4D872E7CB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2465" y="3775864"/>
            <a:ext cx="861920" cy="861920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="" xmlns:a16="http://schemas.microsoft.com/office/drawing/2014/main" id="{41B75967-B643-4C82-B7B6-3FAE2DAA75A9}"/>
              </a:ext>
            </a:extLst>
          </p:cNvPr>
          <p:cNvSpPr txBox="1"/>
          <p:nvPr/>
        </p:nvSpPr>
        <p:spPr>
          <a:xfrm>
            <a:off x="9169021" y="1772816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ไปคำถามข้อต่อไป</a:t>
            </a:r>
          </a:p>
        </p:txBody>
      </p:sp>
      <p:sp>
        <p:nvSpPr>
          <p:cNvPr id="22" name="กล่องข้อความ 21">
            <a:hlinkClick r:id="rId9" action="ppaction://hlinksldjump"/>
            <a:extLst>
              <a:ext uri="{FF2B5EF4-FFF2-40B4-BE49-F238E27FC236}">
                <a16:creationId xmlns="" xmlns:a16="http://schemas.microsoft.com/office/drawing/2014/main" id="{1E79AA34-CE96-4A26-8840-D5AEA430AE35}"/>
              </a:ext>
            </a:extLst>
          </p:cNvPr>
          <p:cNvSpPr txBox="1"/>
          <p:nvPr/>
        </p:nvSpPr>
        <p:spPr>
          <a:xfrm>
            <a:off x="8664967" y="113033"/>
            <a:ext cx="345638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ชื่อเรื่อง 10"/>
          <p:cNvSpPr>
            <a:spLocks noGrp="1"/>
          </p:cNvSpPr>
          <p:nvPr>
            <p:ph type="title"/>
          </p:nvPr>
        </p:nvSpPr>
        <p:spPr>
          <a:xfrm>
            <a:off x="629746" y="5246442"/>
            <a:ext cx="8115419" cy="1292671"/>
          </a:xfrm>
        </p:spPr>
        <p:txBody>
          <a:bodyPr rtlCol="0">
            <a:normAutofit fontScale="90000"/>
          </a:bodyPr>
          <a:lstStyle/>
          <a:p>
            <a:pPr rtl="0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อยากจะขอรับบริการจากกองพัฒนาและจัดการความรู้องค์กรใช้ระบบไหนดีนะ 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="" xmlns:a16="http://schemas.microsoft.com/office/drawing/2014/main" id="{F4043BAB-5E60-4371-AF48-EA91A566BC9C}"/>
              </a:ext>
            </a:extLst>
          </p:cNvPr>
          <p:cNvSpPr txBox="1"/>
          <p:nvPr/>
        </p:nvSpPr>
        <p:spPr>
          <a:xfrm>
            <a:off x="9612724" y="3868343"/>
            <a:ext cx="18002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ซ้ายสิ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="" xmlns:a16="http://schemas.microsoft.com/office/drawing/2014/main" id="{59B27A4D-65FB-4F97-A34C-0928AB417E4E}"/>
              </a:ext>
            </a:extLst>
          </p:cNvPr>
          <p:cNvSpPr txBox="1"/>
          <p:nvPr/>
        </p:nvSpPr>
        <p:spPr>
          <a:xfrm>
            <a:off x="9612724" y="4795888"/>
            <a:ext cx="2236348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ขวาต่างหาก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="" xmlns:a16="http://schemas.microsoft.com/office/drawing/2014/main" id="{5064AAFD-4575-477E-9379-0DD5444C8BBB}"/>
              </a:ext>
            </a:extLst>
          </p:cNvPr>
          <p:cNvSpPr txBox="1"/>
          <p:nvPr/>
        </p:nvSpPr>
        <p:spPr>
          <a:xfrm>
            <a:off x="9638662" y="5723433"/>
            <a:ext cx="2236348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ถูกทั้งคู่</a:t>
            </a:r>
          </a:p>
        </p:txBody>
      </p:sp>
      <p:pic>
        <p:nvPicPr>
          <p:cNvPr id="19" name="ตัวแทนรูปภาพ 18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="" xmlns:a16="http://schemas.microsoft.com/office/drawing/2014/main" id="{6FFA51A9-B4FB-4278-9185-F197DD392D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26269" r="26269"/>
          <a:stretch>
            <a:fillRect/>
          </a:stretch>
        </p:blipFill>
        <p:spPr/>
      </p:pic>
      <p:pic>
        <p:nvPicPr>
          <p:cNvPr id="21" name="ตัวแทนรูปภาพ 20" descr="รูปภาพประกอบด้วย วัตถุ&#10;&#10;คำอธิบายที่สร้างขึ้นโดยมีความน่าเชื่อถือสูงมาก">
            <a:extLst>
              <a:ext uri="{FF2B5EF4-FFF2-40B4-BE49-F238E27FC236}">
                <a16:creationId xmlns="" xmlns:a16="http://schemas.microsoft.com/office/drawing/2014/main" id="{74BA0C35-51D6-4AEB-BAB5-79EA8D3886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1502" r="1502"/>
          <a:stretch>
            <a:fillRect/>
          </a:stretch>
        </p:blipFill>
        <p:spPr/>
      </p:pic>
      <p:pic>
        <p:nvPicPr>
          <p:cNvPr id="27" name="รูปภาพ 26">
            <a:extLst>
              <a:ext uri="{FF2B5EF4-FFF2-40B4-BE49-F238E27FC236}">
                <a16:creationId xmlns="" xmlns:a16="http://schemas.microsoft.com/office/drawing/2014/main" id="{FE6627E5-CAFD-4E83-86C7-A7AB31D6A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307" y="3822103"/>
            <a:ext cx="861921" cy="86192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="" xmlns:a16="http://schemas.microsoft.com/office/drawing/2014/main" id="{4D7CDEAA-0159-4D52-9F24-24121BF207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7017" y="5677193"/>
            <a:ext cx="861920" cy="861920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="" xmlns:a16="http://schemas.microsoft.com/office/drawing/2014/main" id="{4C9D40C0-2B85-4BEF-B262-E3F82B7E7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9308" y="4761658"/>
            <a:ext cx="861920" cy="861920"/>
          </a:xfrm>
          <a:prstGeom prst="rect">
            <a:avLst/>
          </a:prstGeom>
        </p:spPr>
      </p:pic>
      <p:sp>
        <p:nvSpPr>
          <p:cNvPr id="31" name="กล่องข้อความ 30">
            <a:extLst>
              <a:ext uri="{FF2B5EF4-FFF2-40B4-BE49-F238E27FC236}">
                <a16:creationId xmlns="" xmlns:a16="http://schemas.microsoft.com/office/drawing/2014/main" id="{C00784EE-61A6-44BD-BBB4-0C1896881883}"/>
              </a:ext>
            </a:extLst>
          </p:cNvPr>
          <p:cNvSpPr txBox="1"/>
          <p:nvPr/>
        </p:nvSpPr>
        <p:spPr>
          <a:xfrm>
            <a:off x="9169021" y="1772816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ไปคำถามข้อต่อไป</a:t>
            </a:r>
          </a:p>
        </p:txBody>
      </p:sp>
      <p:sp>
        <p:nvSpPr>
          <p:cNvPr id="12" name="กล่องข้อความ 11">
            <a:hlinkClick r:id="rId9" action="ppaction://hlinksldjump"/>
            <a:extLst>
              <a:ext uri="{FF2B5EF4-FFF2-40B4-BE49-F238E27FC236}">
                <a16:creationId xmlns="" xmlns:a16="http://schemas.microsoft.com/office/drawing/2014/main" id="{1E79AA34-CE96-4A26-8840-D5AEA430AE35}"/>
              </a:ext>
            </a:extLst>
          </p:cNvPr>
          <p:cNvSpPr txBox="1"/>
          <p:nvPr/>
        </p:nvSpPr>
        <p:spPr>
          <a:xfrm>
            <a:off x="8664967" y="113033"/>
            <a:ext cx="345638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419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ปลาทูเกี่ยวอะไรกับ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 KM ?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3CDB1D1-C943-479F-BF2A-F47684705099}"/>
              </a:ext>
            </a:extLst>
          </p:cNvPr>
          <p:cNvSpPr txBox="1"/>
          <p:nvPr/>
        </p:nvSpPr>
        <p:spPr>
          <a:xfrm>
            <a:off x="6832359" y="3853888"/>
            <a:ext cx="483051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กรอบความคิดการจัดการความรู้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2270F0FD-1436-454F-ABC3-4161E3E8860F}"/>
              </a:ext>
            </a:extLst>
          </p:cNvPr>
          <p:cNvSpPr txBox="1"/>
          <p:nvPr/>
        </p:nvSpPr>
        <p:spPr>
          <a:xfrm>
            <a:off x="6816080" y="2802065"/>
            <a:ext cx="4830512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การร่วมกลุ่มกันเหมือนเช่นปลาทู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="" xmlns:a16="http://schemas.microsoft.com/office/drawing/2014/main" id="{6A9727D6-03B7-4A91-AA5A-C3CB6D9430DC}"/>
              </a:ext>
            </a:extLst>
          </p:cNvPr>
          <p:cNvSpPr txBox="1"/>
          <p:nvPr/>
        </p:nvSpPr>
        <p:spPr>
          <a:xfrm>
            <a:off x="6816080" y="1772331"/>
            <a:ext cx="4830512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อย่าได้หน้างอคอหักเช่นปลาทู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="" xmlns:a16="http://schemas.microsoft.com/office/drawing/2014/main" id="{837748C3-1E57-41A1-803B-11B7DD74A1FA}"/>
              </a:ext>
            </a:extLst>
          </p:cNvPr>
          <p:cNvSpPr txBox="1"/>
          <p:nvPr/>
        </p:nvSpPr>
        <p:spPr>
          <a:xfrm>
            <a:off x="6384032" y="5877272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ไปคำถามข้อต่อไป</a:t>
            </a:r>
          </a:p>
        </p:txBody>
      </p:sp>
      <p:pic>
        <p:nvPicPr>
          <p:cNvPr id="6" name="ตัวแทนรูปภาพ 5" descr="รูปภาพประกอบด้วย สัตว์, ปลา, พื้น, ในอาคาร&#10;&#10;คำอธิบายที่สร้างขึ้นโดยมีความน่าเชื่อถือสูงมาก">
            <a:extLst>
              <a:ext uri="{FF2B5EF4-FFF2-40B4-BE49-F238E27FC236}">
                <a16:creationId xmlns="" xmlns:a16="http://schemas.microsoft.com/office/drawing/2014/main" id="{49E62850-4B13-42B3-A80C-0A0C3559A0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7555" b="7555"/>
          <a:stretch>
            <a:fillRect/>
          </a:stretch>
        </p:blipFill>
        <p:spPr/>
      </p:pic>
      <p:pic>
        <p:nvPicPr>
          <p:cNvPr id="14" name="รูปภาพ 13">
            <a:extLst>
              <a:ext uri="{FF2B5EF4-FFF2-40B4-BE49-F238E27FC236}">
                <a16:creationId xmlns="" xmlns:a16="http://schemas.microsoft.com/office/drawing/2014/main" id="{F262A78E-F04C-4351-BF2B-C1E021F54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878" y="3792608"/>
            <a:ext cx="861921" cy="86192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="" xmlns:a16="http://schemas.microsoft.com/office/drawing/2014/main" id="{4F83DADA-72E4-4E09-985D-702E06D93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742" y="1761929"/>
            <a:ext cx="861920" cy="86192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CB042939-BA3B-41E4-BFB1-89ED8828D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992" y="2762841"/>
            <a:ext cx="861920" cy="861920"/>
          </a:xfrm>
          <a:prstGeom prst="rect">
            <a:avLst/>
          </a:prstGeom>
        </p:spPr>
      </p:pic>
      <p:sp>
        <p:nvSpPr>
          <p:cNvPr id="17" name="กล่องข้อความ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1E79AA34-CE96-4A26-8840-D5AEA430AE35}"/>
              </a:ext>
            </a:extLst>
          </p:cNvPr>
          <p:cNvSpPr txBox="1"/>
          <p:nvPr/>
        </p:nvSpPr>
        <p:spPr>
          <a:xfrm>
            <a:off x="2135560" y="5877271"/>
            <a:ext cx="345638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28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ส่วนที่ยากที่สุดเปรียบได้กับส่วนไหนของปลาทู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?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3CDB1D1-C943-479F-BF2A-F47684705099}"/>
              </a:ext>
            </a:extLst>
          </p:cNvPr>
          <p:cNvSpPr txBox="1"/>
          <p:nvPr/>
        </p:nvSpPr>
        <p:spPr>
          <a:xfrm>
            <a:off x="6816080" y="2816441"/>
            <a:ext cx="4830512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หัว</a:t>
            </a:r>
            <a:r>
              <a:rPr lang="en-US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-</a:t>
            </a:r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กำหนดทิศทางและ</a:t>
            </a:r>
            <a:r>
              <a:rPr lang="th-TH" sz="4400" dirty="0" smtClean="0">
                <a:latin typeface="TH Mali Grade 6" panose="02000506000000020004" pitchFamily="2" charset="-34"/>
                <a:cs typeface="TH Mali Grade 6" panose="02000506000000020004" pitchFamily="2" charset="-34"/>
              </a:rPr>
              <a:t>เป้าหมาย</a:t>
            </a:r>
            <a:endParaRPr lang="th-TH" sz="44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2270F0FD-1436-454F-ABC3-4161E3E8860F}"/>
              </a:ext>
            </a:extLst>
          </p:cNvPr>
          <p:cNvSpPr txBox="1"/>
          <p:nvPr/>
        </p:nvSpPr>
        <p:spPr>
          <a:xfrm>
            <a:off x="6887662" y="3845482"/>
            <a:ext cx="483051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หาง</a:t>
            </a:r>
            <a:r>
              <a:rPr lang="en-US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-</a:t>
            </a:r>
            <a:r>
              <a:rPr lang="th-TH" sz="440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การจัดเก็บบันทึกความรู้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="" xmlns:a16="http://schemas.microsoft.com/office/drawing/2014/main" id="{6A9727D6-03B7-4A91-AA5A-C3CB6D9430DC}"/>
              </a:ext>
            </a:extLst>
          </p:cNvPr>
          <p:cNvSpPr txBox="1"/>
          <p:nvPr/>
        </p:nvSpPr>
        <p:spPr>
          <a:xfrm>
            <a:off x="6816080" y="1772331"/>
            <a:ext cx="4830512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>
                <a:latin typeface="TH Mali Grade 6" panose="02000506000000020004" pitchFamily="2" charset="-34"/>
                <a:cs typeface="TH Mali Grade 6" panose="02000506000000020004" pitchFamily="2" charset="-34"/>
              </a:rPr>
              <a:t>ท้อง</a:t>
            </a:r>
            <a:r>
              <a:rPr lang="en-US" sz="4400">
                <a:latin typeface="TH Mali Grade 6" panose="02000506000000020004" pitchFamily="2" charset="-34"/>
                <a:cs typeface="TH Mali Grade 6" panose="02000506000000020004" pitchFamily="2" charset="-34"/>
              </a:rPr>
              <a:t>-</a:t>
            </a:r>
            <a:r>
              <a:rPr lang="th-TH" sz="4400">
                <a:latin typeface="TH Mali Grade 6" panose="02000506000000020004" pitchFamily="2" charset="-34"/>
                <a:cs typeface="TH Mali Grade 6" panose="02000506000000020004" pitchFamily="2" charset="-34"/>
              </a:rPr>
              <a:t>กิจกรรมการจัดการความรู้</a:t>
            </a:r>
            <a:endParaRPr lang="th-TH" sz="4400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="" xmlns:a16="http://schemas.microsoft.com/office/drawing/2014/main" id="{837748C3-1E57-41A1-803B-11B7DD74A1FA}"/>
              </a:ext>
            </a:extLst>
          </p:cNvPr>
          <p:cNvSpPr txBox="1"/>
          <p:nvPr/>
        </p:nvSpPr>
        <p:spPr>
          <a:xfrm>
            <a:off x="6384032" y="5877272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ไปคำถามข้อต่อไป</a:t>
            </a:r>
          </a:p>
        </p:txBody>
      </p:sp>
      <p:pic>
        <p:nvPicPr>
          <p:cNvPr id="6" name="ตัวแทนรูปภาพ 5" descr="รูปภาพประกอบด้วย สัตว์, ปลา, พื้น, ในอาคาร&#10;&#10;คำอธิบายที่สร้างขึ้นโดยมีความน่าเชื่อถือสูงมาก">
            <a:extLst>
              <a:ext uri="{FF2B5EF4-FFF2-40B4-BE49-F238E27FC236}">
                <a16:creationId xmlns="" xmlns:a16="http://schemas.microsoft.com/office/drawing/2014/main" id="{49E62850-4B13-42B3-A80C-0A0C3559A0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7555" b="7555"/>
          <a:stretch>
            <a:fillRect/>
          </a:stretch>
        </p:blipFill>
        <p:spPr/>
      </p:pic>
      <p:pic>
        <p:nvPicPr>
          <p:cNvPr id="14" name="รูปภาพ 13">
            <a:extLst>
              <a:ext uri="{FF2B5EF4-FFF2-40B4-BE49-F238E27FC236}">
                <a16:creationId xmlns="" xmlns:a16="http://schemas.microsoft.com/office/drawing/2014/main" id="{F262A78E-F04C-4351-BF2B-C1E021F54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071" y="2723961"/>
            <a:ext cx="861921" cy="86192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="" xmlns:a16="http://schemas.microsoft.com/office/drawing/2014/main" id="{4F83DADA-72E4-4E09-985D-702E06D93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064" y="1772332"/>
            <a:ext cx="861920" cy="86192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CB042939-BA3B-41E4-BFB1-89ED8828D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574" y="3806258"/>
            <a:ext cx="861920" cy="861920"/>
          </a:xfrm>
          <a:prstGeom prst="rect">
            <a:avLst/>
          </a:prstGeom>
        </p:spPr>
      </p:pic>
      <p:sp>
        <p:nvSpPr>
          <p:cNvPr id="17" name="กล่องข้อความ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1E79AA34-CE96-4A26-8840-D5AEA430AE35}"/>
              </a:ext>
            </a:extLst>
          </p:cNvPr>
          <p:cNvSpPr txBox="1"/>
          <p:nvPr/>
        </p:nvSpPr>
        <p:spPr>
          <a:xfrm>
            <a:off x="2135560" y="5877271"/>
            <a:ext cx="345638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92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415DCD5A-4433-4E20-92E9-8FC3816B1FFC}"/>
              </a:ext>
            </a:extLst>
          </p:cNvPr>
          <p:cNvSpPr txBox="1"/>
          <p:nvPr/>
        </p:nvSpPr>
        <p:spPr>
          <a:xfrm>
            <a:off x="9169021" y="1772816"/>
            <a:ext cx="2952328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ไปคำถามข้อต่อไป</a:t>
            </a:r>
          </a:p>
        </p:txBody>
      </p:sp>
      <p:sp>
        <p:nvSpPr>
          <p:cNvPr id="12" name="ชื่อเรื่อง 1">
            <a:extLst>
              <a:ext uri="{FF2B5EF4-FFF2-40B4-BE49-F238E27FC236}">
                <a16:creationId xmlns="" xmlns:a16="http://schemas.microsoft.com/office/drawing/2014/main" id="{5A9165DE-40CF-43F8-ACEA-E5A76BB9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5307449"/>
            <a:ext cx="11089232" cy="1082674"/>
          </a:xfrm>
        </p:spPr>
        <p:txBody>
          <a:bodyPr rtlCol="0">
            <a:normAutofit/>
          </a:bodyPr>
          <a:lstStyle/>
          <a:p>
            <a:pPr rtl="0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ภาพไหนไม่ใช่ช่องทางในการเผยแพร่องค์ความรู้ของ วว.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?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22" name="ตัวแทนรูปภาพ 21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="" xmlns:a16="http://schemas.microsoft.com/office/drawing/2014/main" id="{EC47B16C-0E40-426B-B20B-86CA586CE5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5025" r="5025"/>
          <a:stretch>
            <a:fillRect/>
          </a:stretch>
        </p:blipFill>
        <p:spPr/>
      </p:pic>
      <p:pic>
        <p:nvPicPr>
          <p:cNvPr id="25" name="รูปภาพ 24">
            <a:extLst>
              <a:ext uri="{FF2B5EF4-FFF2-40B4-BE49-F238E27FC236}">
                <a16:creationId xmlns="" xmlns:a16="http://schemas.microsoft.com/office/drawing/2014/main" id="{80C9CEAE-C4D2-49B6-BD2E-DA275A7A3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914" y="759916"/>
            <a:ext cx="861921" cy="861921"/>
          </a:xfrm>
          <a:prstGeom prst="rect">
            <a:avLst/>
          </a:prstGeom>
        </p:spPr>
      </p:pic>
      <p:pic>
        <p:nvPicPr>
          <p:cNvPr id="9" name="ตัวแทนรูปภาพ 8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="" xmlns:a16="http://schemas.microsoft.com/office/drawing/2014/main" id="{CCA5CBAE-3E88-4CB5-9B59-7188ACCA02D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/>
          <a:srcRect l="6798" r="6798"/>
          <a:stretch>
            <a:fillRect/>
          </a:stretch>
        </p:blipFill>
        <p:spPr/>
      </p:pic>
      <p:pic>
        <p:nvPicPr>
          <p:cNvPr id="7" name="ตัวแทนรูปภาพ 6" descr="รูปภาพประกอบด้วย ภาพหน้าจอ&#10;&#10;คำอธิบายที่สร้างขึ้นโดยมีความน่าเชื่อถือสูงมาก">
            <a:extLst>
              <a:ext uri="{FF2B5EF4-FFF2-40B4-BE49-F238E27FC236}">
                <a16:creationId xmlns="" xmlns:a16="http://schemas.microsoft.com/office/drawing/2014/main" id="{0E577440-0AF5-44EA-8DB6-4ED9ED1973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 l="13317" r="13317"/>
          <a:stretch>
            <a:fillRect/>
          </a:stretch>
        </p:blipFill>
        <p:spPr/>
      </p:pic>
      <p:pic>
        <p:nvPicPr>
          <p:cNvPr id="27" name="รูปภาพ 26">
            <a:extLst>
              <a:ext uri="{FF2B5EF4-FFF2-40B4-BE49-F238E27FC236}">
                <a16:creationId xmlns="" xmlns:a16="http://schemas.microsoft.com/office/drawing/2014/main" id="{F4152A21-6A95-4C32-9373-5E3C14042E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988181"/>
            <a:ext cx="861920" cy="861920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="" xmlns:a16="http://schemas.microsoft.com/office/drawing/2014/main" id="{2169362B-E0A5-4766-B949-4D38977959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928" y="2498449"/>
            <a:ext cx="861920" cy="861920"/>
          </a:xfrm>
          <a:prstGeom prst="rect">
            <a:avLst/>
          </a:prstGeom>
        </p:spPr>
      </p:pic>
      <p:sp>
        <p:nvSpPr>
          <p:cNvPr id="11" name="กล่องข้อความ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E79AA34-CE96-4A26-8840-D5AEA430AE35}"/>
              </a:ext>
            </a:extLst>
          </p:cNvPr>
          <p:cNvSpPr txBox="1"/>
          <p:nvPr/>
        </p:nvSpPr>
        <p:spPr>
          <a:xfrm>
            <a:off x="8664967" y="113033"/>
            <a:ext cx="345638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80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 11">
            <a:hlinkClick r:id="rId2" action="ppaction://hlinksldjump"/>
            <a:extLst>
              <a:ext uri="{FF2B5EF4-FFF2-40B4-BE49-F238E27FC236}">
                <a16:creationId xmlns="" xmlns:a16="http://schemas.microsoft.com/office/drawing/2014/main" id="{1E79AA34-CE96-4A26-8840-D5AEA430AE35}"/>
              </a:ext>
            </a:extLst>
          </p:cNvPr>
          <p:cNvSpPr txBox="1"/>
          <p:nvPr/>
        </p:nvSpPr>
        <p:spPr>
          <a:xfrm>
            <a:off x="4439816" y="2060848"/>
            <a:ext cx="3456382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เก่</a:t>
            </a:r>
            <a:r>
              <a:rPr lang="th-TH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ง</a:t>
            </a:r>
            <a:r>
              <a:rPr lang="th-TH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มากคะ</a:t>
            </a: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มาเริ่มเกมใหม่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40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พื่อนเด็กๆ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5_TF03896101" id="{B2CA5DD0-DCAC-48D5-85AE-C7985AD8C832}" vid="{FFF6EAC6-8270-43B4-9B35-D5D3ED80F844}"/>
    </a:ext>
  </a:extLst>
</a:theme>
</file>

<file path=ppt/theme/theme2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งานนำเสนอด้านการศึกษาเด็กในสนามโรงเรียน อัลบั้ม (จอกว้าง)</Template>
  <TotalTime>259</TotalTime>
  <Words>355</Words>
  <Application>Microsoft Office PowerPoint</Application>
  <PresentationFormat>แบบจอกว้าง</PresentationFormat>
  <Paragraphs>45</Paragraphs>
  <Slides>7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3" baseType="lpstr">
      <vt:lpstr>Arial</vt:lpstr>
      <vt:lpstr>Cordia New</vt:lpstr>
      <vt:lpstr>Leelawadee</vt:lpstr>
      <vt:lpstr>TH Mali Grade 6</vt:lpstr>
      <vt:lpstr>Times New Roman</vt:lpstr>
      <vt:lpstr>เพื่อนเด็กๆ 16x9</vt:lpstr>
      <vt:lpstr>ถ้าคิดว่าคุณแน่ อย่าแพ้เรานะ</vt:lpstr>
      <vt:lpstr>2 ระบบนี้ ระบบไหนมีแต่องค์ความรู้ที่แบ่งปันเฉพาะคน วว. </vt:lpstr>
      <vt:lpstr>อยากจะขอรับบริการจากกองพัฒนาและจัดการความรู้องค์กรใช้ระบบไหนดีนะ </vt:lpstr>
      <vt:lpstr>ปลาทูเกี่ยวอะไรกับ KM ?</vt:lpstr>
      <vt:lpstr>ส่วนที่ยากที่สุดเปรียบได้กับส่วนไหนของปลาทู?</vt:lpstr>
      <vt:lpstr>ภาพไหนไม่ใช่ช่องทางในการเผยแพร่องค์ความรู้ของ วว.?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เค้าโครงชื่อเรื่อง</dc:title>
  <dc:creator>puy alissara</dc:creator>
  <cp:keywords/>
  <cp:lastModifiedBy>puy alissara</cp:lastModifiedBy>
  <cp:revision>37</cp:revision>
  <dcterms:created xsi:type="dcterms:W3CDTF">2018-05-22T12:41:53Z</dcterms:created>
  <dcterms:modified xsi:type="dcterms:W3CDTF">2018-05-23T06:54:10Z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